
<file path=[Content_Types].xml><?xml version="1.0" encoding="utf-8"?>
<Types xmlns="http://schemas.openxmlformats.org/package/2006/content-types">
  <Override PartName="/ppt/slides/slide18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9.xml" ContentType="application/vnd.openxmlformats-officedocument.presentationml.slide+xml"/>
  <Default Extension="emf" ContentType="image/x-emf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5.xml" ContentType="application/vnd.openxmlformats-officedocument.presentationml.slide+xml"/>
  <Override PartName="/ppt/notesSlides/notesSlide9.xml" ContentType="application/vnd.openxmlformats-officedocument.presentationml.notesSlide+xml"/>
  <Override PartName="/ppt/notesSlides/notesSlide16.xml" ContentType="application/vnd.openxmlformats-officedocument.presentationml.notesSlide+xml"/>
  <Default Extension="rels" ContentType="application/vnd.openxmlformats-package.relationships+xml"/>
  <Default Extension="jpeg" ContentType="image/jpeg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2.xml" ContentType="application/vnd.openxmlformats-officedocument.presentationml.notes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22.xml" ContentType="application/vnd.openxmlformats-officedocument.presentationml.slide+xml"/>
  <Override PartName="/ppt/notesSlides/notesSlide24.xml" ContentType="application/vnd.openxmlformats-officedocument.presentationml.notesSlide+xml"/>
  <Default Extension="xml" ContentType="application/xml"/>
  <Override PartName="/ppt/slides/slide19.xml" ContentType="application/vnd.openxmlformats-officedocument.presentationml.slide+xml"/>
  <Override PartName="/ppt/notesSlides/notesSlide5.xml" ContentType="application/vnd.openxmlformats-officedocument.presentationml.notesSlide+xml"/>
  <Override PartName="/ppt/tableStyles.xml" ContentType="application/vnd.openxmlformats-officedocument.presentationml.tableStyles+xml"/>
  <Override PartName="/ppt/notesSlides/notesSlide20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17.xml" ContentType="application/vnd.openxmlformats-officedocument.presentationml.notesSlide+xml"/>
  <Override PartName="/ppt/slides/slide6.xml" ContentType="application/vnd.openxmlformats-officedocument.presentationml.slide+xml"/>
  <Override PartName="/ppt/embeddings/oleObject1.bin" ContentType="application/vnd.openxmlformats-officedocument.oleObject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s/slide27.xml" ContentType="application/vnd.openxmlformats-officedocument.presentationml.slide+xml"/>
  <Override PartName="/ppt/slides/slide2.xml" ContentType="application/vnd.openxmlformats-officedocument.presentationml.slide+xml"/>
  <Default Extension="png" ContentType="image/png"/>
  <Override PartName="/ppt/slideLayouts/slideLayout2.xml" ContentType="application/vnd.openxmlformats-officedocument.presentationml.slideLayout+xml"/>
  <Override PartName="/ppt/slides/slide23.xml" ContentType="application/vnd.openxmlformats-officedocument.presentationml.slide+xml"/>
  <Override PartName="/ppt/notesSlides/notesSlide25.xml" ContentType="application/vnd.openxmlformats-officedocument.presentationml.notesSlide+xml"/>
  <Default Extension="pdf" ContentType="application/pdf"/>
  <Override PartName="/ppt/notesSlides/notesSlide6.xml" ContentType="application/vnd.openxmlformats-officedocument.presentationml.notesSlide+xml"/>
  <Override PartName="/ppt/notesSlides/notesSlide21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18.xml" ContentType="application/vnd.openxmlformats-officedocument.presentationml.notesSlide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Default Extension="vml" ContentType="application/vnd.openxmlformats-officedocument.vmlDrawing"/>
  <Override PartName="/ppt/slides/slide3.xml" ContentType="application/vnd.openxmlformats-officedocument.presentationml.slide+xml"/>
  <Override PartName="/ppt/notesSlides/notesSlide14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s/slide24.xml" ContentType="application/vnd.openxmlformats-officedocument.presentationml.slide+xml"/>
  <Override PartName="/ppt/notesSlides/notesSlide26.xml" ContentType="application/vnd.openxmlformats-officedocument.presentationml.notesSlide+xml"/>
  <Override PartName="/ppt/slides/slide20.xml" ContentType="application/vnd.openxmlformats-officedocument.presentationml.slide+xml"/>
  <Override PartName="/ppt/notesSlides/notesSlide7.xml" ContentType="application/vnd.openxmlformats-officedocument.presentationml.notesSlide+xml"/>
  <Override PartName="/ppt/notesSlides/notesSlide22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19.xml" ContentType="application/vnd.openxmlformats-officedocument.presentationml.notes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4.xml" ContentType="application/vnd.openxmlformats-officedocument.presentationml.slide+xml"/>
  <Override PartName="/ppt/notesSlides/notesSlide8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s/slide25.xml" ContentType="application/vnd.openxmlformats-officedocument.presentationml.slide+xml"/>
  <Override PartName="/ppt/notesSlides/notesSlide27.xml" ContentType="application/vnd.openxmlformats-officedocument.presentationml.notesSlide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21.xml" ContentType="application/vnd.openxmlformats-officedocument.presentationml.slide+xml"/>
  <Default Extension="bin" ContentType="application/vnd.openxmlformats-officedocument.presentationml.printerSettings"/>
  <Override PartName="/ppt/viewProps.xml" ContentType="application/vnd.openxmlformats-officedocument.presentationml.viewProps+xml"/>
  <Override PartName="/ppt/notesSlides/notesSlide2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>
  <p:sldMasterIdLst>
    <p:sldMasterId id="2147483660" r:id="rId1"/>
  </p:sldMasterIdLst>
  <p:notesMasterIdLst>
    <p:notesMasterId r:id="rId29"/>
  </p:notesMasterIdLst>
  <p:sldIdLst>
    <p:sldId id="256" r:id="rId2"/>
    <p:sldId id="258" r:id="rId3"/>
    <p:sldId id="261" r:id="rId4"/>
    <p:sldId id="264" r:id="rId5"/>
    <p:sldId id="283" r:id="rId6"/>
    <p:sldId id="289" r:id="rId7"/>
    <p:sldId id="284" r:id="rId8"/>
    <p:sldId id="267" r:id="rId9"/>
    <p:sldId id="272" r:id="rId10"/>
    <p:sldId id="288" r:id="rId11"/>
    <p:sldId id="273" r:id="rId12"/>
    <p:sldId id="291" r:id="rId13"/>
    <p:sldId id="292" r:id="rId14"/>
    <p:sldId id="294" r:id="rId15"/>
    <p:sldId id="295" r:id="rId16"/>
    <p:sldId id="293" r:id="rId17"/>
    <p:sldId id="274" r:id="rId18"/>
    <p:sldId id="275" r:id="rId19"/>
    <p:sldId id="276" r:id="rId20"/>
    <p:sldId id="285" r:id="rId21"/>
    <p:sldId id="286" r:id="rId22"/>
    <p:sldId id="287" r:id="rId23"/>
    <p:sldId id="277" r:id="rId24"/>
    <p:sldId id="282" r:id="rId25"/>
    <p:sldId id="278" r:id="rId26"/>
    <p:sldId id="280" r:id="rId27"/>
    <p:sldId id="281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0"/>
    </p:ext>
    <p:ext uri="{FD5EFAAD-0ECE-453E-9831-46B23BE46B34}">
      <p15:chartTrackingRefBased xmlns="" xmlns:a="http://schemas.openxmlformats.org/drawingml/2006/main" xmlns:r="http://schemas.openxmlformats.org/officeDocument/2006/relationships" xmlns:p="http://schemas.openxmlformats.org/presentationml/2006/main" xmlns:p15="http://schemas.microsoft.com/office/powerpoint/2012/main" xmlns:mv="urn:schemas-microsoft-com:mac:vml" xmlns:mc="http://schemas.openxmlformats.org/markup-compatibility/2006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horzBarState="maximized">
    <p:restoredLeft sz="16338" autoAdjust="0"/>
    <p:restoredTop sz="94660"/>
  </p:normalViewPr>
  <p:slideViewPr>
    <p:cSldViewPr snapToGrid="0">
      <p:cViewPr>
        <p:scale>
          <a:sx n="100" d="100"/>
          <a:sy n="100" d="100"/>
        </p:scale>
        <p:origin x="-1296" y="-40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jpeg>
</file>

<file path=ppt/media/image10.png>
</file>

<file path=ppt/media/image11.pdf>
</file>

<file path=ppt/media/image12.png>
</file>

<file path=ppt/media/image13.pdf>
</file>

<file path=ppt/media/image14.png>
</file>

<file path=ppt/media/image15.pdf>
</file>

<file path=ppt/media/image16.png>
</file>

<file path=ppt/media/image17.pdf>
</file>

<file path=ppt/media/image18.png>
</file>

<file path=ppt/media/image19.pdf>
</file>

<file path=ppt/media/image2.jpeg>
</file>

<file path=ppt/media/image20.png>
</file>

<file path=ppt/media/image21.pdf>
</file>

<file path=ppt/media/image22.png>
</file>

<file path=ppt/media/image23.pdf>
</file>

<file path=ppt/media/image24.png>
</file>

<file path=ppt/media/image25.pd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5.pdf>
</file>

<file path=ppt/media/image6.png>
</file>

<file path=ppt/media/image7.pdf>
</file>

<file path=ppt/media/image8.png>
</file>

<file path=ppt/media/image9.pd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A81F4-9DB7-41AF-9EA9-EB2AA56440E6}" type="datetimeFigureOut">
              <a:rPr lang="en-US" smtClean="0"/>
              <a:pPr/>
              <a:t>15.05.2016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BC6CC-CAD6-4404-A4B0-386FF08E09CB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581086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557765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4911191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3273958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4911191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491119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4911191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4911191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4911191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42816659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8174520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711204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8350390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6535662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249002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3513518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4863797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0259191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8460956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0685724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675014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093185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541398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Add </a:t>
            </a:r>
            <a:r>
              <a:rPr lang="de-CH" dirty="0" err="1" smtClean="0"/>
              <a:t>minimization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problem</a:t>
            </a:r>
            <a:r>
              <a:rPr lang="de-CH" baseline="0" dirty="0" smtClean="0"/>
              <a:t> 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847000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Add </a:t>
            </a:r>
            <a:r>
              <a:rPr lang="de-CH" dirty="0" err="1" smtClean="0"/>
              <a:t>minimization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problem</a:t>
            </a:r>
            <a:r>
              <a:rPr lang="de-CH" baseline="0" dirty="0" smtClean="0"/>
              <a:t> 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847000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Add </a:t>
            </a:r>
            <a:r>
              <a:rPr lang="de-CH" dirty="0" err="1" smtClean="0"/>
              <a:t>minimization</a:t>
            </a:r>
            <a:r>
              <a:rPr lang="de-CH" baseline="0" dirty="0" smtClean="0"/>
              <a:t> </a:t>
            </a:r>
            <a:r>
              <a:rPr lang="de-CH" baseline="0" dirty="0" err="1" smtClean="0"/>
              <a:t>problem</a:t>
            </a:r>
            <a:r>
              <a:rPr lang="de-CH" baseline="0" dirty="0" smtClean="0"/>
              <a:t> 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65008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669971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BC6CC-CAD6-4404-A4B0-386FF08E09C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491119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1122363"/>
            <a:ext cx="7829550" cy="2387600"/>
          </a:xfrm>
        </p:spPr>
        <p:txBody>
          <a:bodyPr anchor="t" anchorCtr="0">
            <a:normAutofit/>
          </a:bodyPr>
          <a:lstStyle>
            <a:lvl1pPr algn="l">
              <a:defRPr sz="5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8650" y="3602038"/>
            <a:ext cx="7829550" cy="1655762"/>
          </a:xfrm>
        </p:spPr>
        <p:txBody>
          <a:bodyPr>
            <a:normAutofit/>
          </a:bodyPr>
          <a:lstStyle>
            <a:lvl1pPr marL="0" indent="0" algn="l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4855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343AF-FB30-4E7F-A7A8-2C1B763A88C0}" type="datetimeFigureOut">
              <a:rPr lang="en-US" smtClean="0"/>
              <a:pPr/>
              <a:t>15.05.2016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445792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343AF-FB30-4E7F-A7A8-2C1B763A88C0}" type="datetimeFigureOut">
              <a:rPr lang="en-US" smtClean="0"/>
              <a:pPr/>
              <a:t>15.05.2016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743203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343AF-FB30-4E7F-A7A8-2C1B763A88C0}" type="datetimeFigureOut">
              <a:rPr lang="en-US" smtClean="0"/>
              <a:pPr/>
              <a:t>15.05.2016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0257507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343AF-FB30-4E7F-A7A8-2C1B763A88C0}" type="datetimeFigureOut">
              <a:rPr lang="en-US" smtClean="0"/>
              <a:pPr/>
              <a:t>15.05.2016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549451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343AF-FB30-4E7F-A7A8-2C1B763A88C0}" type="datetimeFigureOut">
              <a:rPr lang="en-US" smtClean="0"/>
              <a:pPr/>
              <a:t>15.05.2016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949698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343AF-FB30-4E7F-A7A8-2C1B763A88C0}" type="datetimeFigureOut">
              <a:rPr lang="en-US" smtClean="0"/>
              <a:pPr/>
              <a:t>15.05.2016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9413732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343AF-FB30-4E7F-A7A8-2C1B763A88C0}" type="datetimeFigureOut">
              <a:rPr lang="en-US" smtClean="0"/>
              <a:pPr/>
              <a:t>15.05.2016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358008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343AF-FB30-4E7F-A7A8-2C1B763A88C0}" type="datetimeFigureOut">
              <a:rPr lang="en-US" smtClean="0"/>
              <a:pPr/>
              <a:t>15.05.2016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4349024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343AF-FB30-4E7F-A7A8-2C1B763A88C0}" type="datetimeFigureOut">
              <a:rPr lang="en-US" smtClean="0"/>
              <a:pPr/>
              <a:t>15.05.2016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341020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343AF-FB30-4E7F-A7A8-2C1B763A88C0}" type="datetimeFigureOut">
              <a:rPr lang="en-US" smtClean="0"/>
              <a:pPr/>
              <a:t>15.05.2016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706156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T Pressura Bold" panose="02000506020000020004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T Pressura Bold" panose="02000506020000020004" pitchFamily="50" charset="0"/>
              </a:defRPr>
            </a:lvl1pPr>
          </a:lstStyle>
          <a:p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GT Pressura Bold" panose="02000506020000020004" pitchFamily="50" charset="0"/>
              </a:defRPr>
            </a:lvl1pPr>
          </a:lstStyle>
          <a:p>
            <a:fld id="{BC73BD6A-D1B6-41B8-B9F3-0CBA5F2F1719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628650" y="112820"/>
            <a:ext cx="1110316" cy="18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628650" y="6311899"/>
            <a:ext cx="4297680" cy="399288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832822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T Pressura Bold" panose="02000506020000020004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T Pressura Bold" panose="02000506020000020004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T Pressura Bold" panose="02000506020000020004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T Pressura Bold" panose="02000506020000020004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T Pressura Bold" panose="02000506020000020004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T Pressura Bold" panose="0200050602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df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df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df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df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df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df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df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1.bin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d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df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df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df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Numerical</a:t>
            </a:r>
            <a:r>
              <a:rPr lang="en-US" sz="3600" dirty="0" smtClean="0"/>
              <a:t> Energy Analysis of PV Modules as Adaptive Building Shading Systems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4309" y="3390453"/>
            <a:ext cx="7829550" cy="2515733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sz="2400" dirty="0" err="1" smtClean="0"/>
              <a:t>Jeremias</a:t>
            </a:r>
            <a:r>
              <a:rPr lang="en-US" sz="2400" dirty="0" smtClean="0"/>
              <a:t> </a:t>
            </a:r>
            <a:r>
              <a:rPr lang="en-US" sz="2400" dirty="0" err="1" smtClean="0"/>
              <a:t>Schmidli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Supervisor: </a:t>
            </a:r>
            <a:r>
              <a:rPr lang="en-US" sz="2400" dirty="0" err="1" smtClean="0"/>
              <a:t>Prageeth</a:t>
            </a:r>
            <a:r>
              <a:rPr lang="en-US" sz="2400" dirty="0" smtClean="0"/>
              <a:t> </a:t>
            </a:r>
            <a:r>
              <a:rPr lang="en-US" sz="2400" dirty="0" err="1" smtClean="0"/>
              <a:t>Jayathissa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391" y="2306684"/>
            <a:ext cx="4273723" cy="2851375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035629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Optimum Azimuth Angles of Panels 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pic>
        <p:nvPicPr>
          <p:cNvPr id="7" name="Bild 6" descr="monthly_azimuth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0" y="1658938"/>
            <a:ext cx="9144000" cy="4556125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250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monthly_energy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0" y="1697038"/>
            <a:ext cx="9144000" cy="455612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797153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Net Energy Demand at Optimum Orientation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53606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7850" y="457200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PV: Sun-Tracking vs. Optimization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pic>
        <p:nvPicPr>
          <p:cNvPr id="6" name="Bild 5" descr="PV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166689" y="1062474"/>
            <a:ext cx="6907211" cy="5376425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997700" y="1346200"/>
            <a:ext cx="1943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- </a:t>
            </a:r>
            <a:r>
              <a:rPr lang="de-DE" dirty="0" err="1" smtClean="0"/>
              <a:t>Similar</a:t>
            </a:r>
            <a:r>
              <a:rPr lang="de-DE" dirty="0" smtClean="0"/>
              <a:t> </a:t>
            </a:r>
            <a:r>
              <a:rPr lang="de-DE" dirty="0" err="1" smtClean="0"/>
              <a:t>Radiation</a:t>
            </a:r>
            <a:endParaRPr lang="de-DE" dirty="0" smtClean="0"/>
          </a:p>
          <a:p>
            <a:r>
              <a:rPr lang="de-DE" dirty="0" smtClean="0"/>
              <a:t>- Large </a:t>
            </a:r>
            <a:r>
              <a:rPr lang="de-DE" dirty="0" err="1" smtClean="0"/>
              <a:t>Loss</a:t>
            </a:r>
            <a:r>
              <a:rPr lang="de-DE" dirty="0" smtClean="0"/>
              <a:t> </a:t>
            </a:r>
            <a:r>
              <a:rPr lang="de-DE" dirty="0" err="1" smtClean="0"/>
              <a:t>due</a:t>
            </a:r>
            <a:r>
              <a:rPr lang="de-DE" dirty="0" smtClean="0"/>
              <a:t> to</a:t>
            </a:r>
            <a:br>
              <a:rPr lang="de-DE" dirty="0" smtClean="0"/>
            </a:br>
            <a:r>
              <a:rPr lang="de-DE" dirty="0" smtClean="0"/>
              <a:t>   </a:t>
            </a:r>
            <a:r>
              <a:rPr lang="de-DE" dirty="0" err="1" smtClean="0"/>
              <a:t>Shading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7035800" y="3149600"/>
            <a:ext cx="210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- </a:t>
            </a:r>
            <a:r>
              <a:rPr lang="de-DE" dirty="0" err="1" smtClean="0"/>
              <a:t>Higher</a:t>
            </a:r>
            <a:r>
              <a:rPr lang="de-DE" dirty="0" smtClean="0"/>
              <a:t> </a:t>
            </a:r>
            <a:r>
              <a:rPr lang="de-DE" dirty="0" err="1" smtClean="0"/>
              <a:t>Electricity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</a:t>
            </a:r>
            <a:r>
              <a:rPr lang="de-DE" dirty="0" err="1" smtClean="0"/>
              <a:t>Production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</a:t>
            </a:r>
            <a:r>
              <a:rPr lang="de-DE" dirty="0" err="1" smtClean="0"/>
              <a:t>Optimized</a:t>
            </a:r>
            <a:r>
              <a:rPr lang="de-DE" dirty="0" smtClean="0"/>
              <a:t> Solution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7035800" y="4775200"/>
            <a:ext cx="210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- </a:t>
            </a:r>
            <a:r>
              <a:rPr lang="de-DE" dirty="0" err="1" smtClean="0"/>
              <a:t>Higher</a:t>
            </a:r>
            <a:r>
              <a:rPr lang="de-DE" dirty="0" smtClean="0"/>
              <a:t> </a:t>
            </a:r>
            <a:r>
              <a:rPr lang="de-DE" dirty="0" err="1" smtClean="0"/>
              <a:t>Efficiency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Optimized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  Solution</a:t>
            </a:r>
            <a:endParaRPr lang="de-DE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250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7850" y="457200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Building Orientation Performance</a:t>
            </a:r>
            <a:endParaRPr lang="en-US" sz="3600" dirty="0"/>
          </a:p>
        </p:txBody>
      </p:sp>
      <p:pic>
        <p:nvPicPr>
          <p:cNvPr id="11" name="Bild 10" descr="orientation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177800" y="901700"/>
            <a:ext cx="6760516" cy="546100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6946900" y="1485900"/>
            <a:ext cx="2197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South </a:t>
            </a:r>
            <a:r>
              <a:rPr lang="de-DE" dirty="0" err="1" smtClean="0"/>
              <a:t>facing</a:t>
            </a:r>
            <a:r>
              <a:rPr lang="de-DE" dirty="0" smtClean="0"/>
              <a:t> </a:t>
            </a:r>
            <a:r>
              <a:rPr lang="de-DE" dirty="0" err="1" smtClean="0"/>
              <a:t>office</a:t>
            </a:r>
            <a:r>
              <a:rPr lang="de-DE" dirty="0" smtClean="0"/>
              <a:t> </a:t>
            </a:r>
            <a:r>
              <a:rPr lang="de-DE" dirty="0" err="1" smtClean="0"/>
              <a:t>performs</a:t>
            </a:r>
            <a:r>
              <a:rPr lang="de-DE" dirty="0" smtClean="0"/>
              <a:t> best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6946900" y="3898900"/>
            <a:ext cx="2197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Highest</a:t>
            </a:r>
            <a:r>
              <a:rPr lang="de-DE" dirty="0" smtClean="0"/>
              <a:t> </a:t>
            </a:r>
            <a:r>
              <a:rPr lang="de-DE" dirty="0" err="1" smtClean="0"/>
              <a:t>benefit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ASF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s</a:t>
            </a:r>
            <a:r>
              <a:rPr lang="de-DE" dirty="0" err="1" smtClean="0"/>
              <a:t>outh-east</a:t>
            </a:r>
            <a:r>
              <a:rPr lang="de-DE" dirty="0" smtClean="0"/>
              <a:t> </a:t>
            </a:r>
            <a:r>
              <a:rPr lang="de-DE" dirty="0" err="1" smtClean="0"/>
              <a:t>facing</a:t>
            </a:r>
            <a:r>
              <a:rPr lang="de-DE" dirty="0" smtClean="0"/>
              <a:t> </a:t>
            </a:r>
            <a:r>
              <a:rPr lang="de-DE" dirty="0" err="1" smtClean="0"/>
              <a:t>facade</a:t>
            </a:r>
            <a:r>
              <a:rPr lang="de-DE" dirty="0" smtClean="0"/>
              <a:t> </a:t>
            </a:r>
            <a:r>
              <a:rPr lang="de-DE" dirty="0" err="1" smtClean="0"/>
              <a:t>due</a:t>
            </a:r>
            <a:r>
              <a:rPr lang="de-DE" dirty="0" smtClean="0"/>
              <a:t> to </a:t>
            </a:r>
            <a:br>
              <a:rPr lang="de-DE" dirty="0" smtClean="0"/>
            </a:br>
            <a:r>
              <a:rPr lang="de-DE" dirty="0" err="1" smtClean="0"/>
              <a:t>c</a:t>
            </a:r>
            <a:r>
              <a:rPr lang="de-DE" dirty="0" err="1" smtClean="0"/>
              <a:t>ooling</a:t>
            </a:r>
            <a:endParaRPr lang="de-DE" dirty="0"/>
          </a:p>
        </p:txBody>
      </p:sp>
      <p:sp>
        <p:nvSpPr>
          <p:cNvPr id="7" name="Rahmen 6"/>
          <p:cNvSpPr/>
          <p:nvPr/>
        </p:nvSpPr>
        <p:spPr>
          <a:xfrm>
            <a:off x="3136900" y="1143001"/>
            <a:ext cx="1219200" cy="1515533"/>
          </a:xfrm>
          <a:prstGeom prst="frame">
            <a:avLst>
              <a:gd name="adj1" fmla="val 193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Rahmen 7"/>
          <p:cNvSpPr/>
          <p:nvPr/>
        </p:nvSpPr>
        <p:spPr>
          <a:xfrm>
            <a:off x="4398433" y="2802467"/>
            <a:ext cx="1219200" cy="1540933"/>
          </a:xfrm>
          <a:prstGeom prst="frame">
            <a:avLst>
              <a:gd name="adj1" fmla="val 193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9" name="Rahmen 8"/>
          <p:cNvSpPr/>
          <p:nvPr/>
        </p:nvSpPr>
        <p:spPr>
          <a:xfrm>
            <a:off x="6896100" y="1468966"/>
            <a:ext cx="2146300" cy="736601"/>
          </a:xfrm>
          <a:prstGeom prst="frame">
            <a:avLst>
              <a:gd name="adj1" fmla="val 193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0" name="Rahmen 9"/>
          <p:cNvSpPr/>
          <p:nvPr/>
        </p:nvSpPr>
        <p:spPr>
          <a:xfrm>
            <a:off x="4398434" y="4470401"/>
            <a:ext cx="1219200" cy="1540933"/>
          </a:xfrm>
          <a:prstGeom prst="frame">
            <a:avLst>
              <a:gd name="adj1" fmla="val 193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Rahmen 12"/>
          <p:cNvSpPr/>
          <p:nvPr/>
        </p:nvSpPr>
        <p:spPr>
          <a:xfrm>
            <a:off x="6896100" y="3852333"/>
            <a:ext cx="2146300" cy="1270000"/>
          </a:xfrm>
          <a:prstGeom prst="frame">
            <a:avLst>
              <a:gd name="adj1" fmla="val 193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250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 descr="Location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139700" y="879805"/>
            <a:ext cx="6671922" cy="5432095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7850" y="457200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Building</a:t>
            </a:r>
            <a:r>
              <a:rPr lang="en-US" sz="3600" dirty="0" smtClean="0"/>
              <a:t> Location </a:t>
            </a:r>
            <a:r>
              <a:rPr lang="en-US" sz="3600" dirty="0" smtClean="0"/>
              <a:t>Performance</a:t>
            </a:r>
            <a:endParaRPr lang="en-US" sz="3600" dirty="0"/>
          </a:p>
        </p:txBody>
      </p:sp>
      <p:sp>
        <p:nvSpPr>
          <p:cNvPr id="4" name="Textfeld 3"/>
          <p:cNvSpPr txBox="1"/>
          <p:nvPr/>
        </p:nvSpPr>
        <p:spPr>
          <a:xfrm>
            <a:off x="6946900" y="1485900"/>
            <a:ext cx="2197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O</a:t>
            </a:r>
            <a:r>
              <a:rPr lang="de-DE" dirty="0" smtClean="0"/>
              <a:t>ffice in Madrid </a:t>
            </a:r>
            <a:r>
              <a:rPr lang="de-DE" dirty="0" err="1" smtClean="0"/>
              <a:t>performs</a:t>
            </a:r>
            <a:r>
              <a:rPr lang="de-DE" dirty="0" smtClean="0"/>
              <a:t> best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6946900" y="3898900"/>
            <a:ext cx="2197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Highest</a:t>
            </a:r>
            <a:r>
              <a:rPr lang="de-DE" dirty="0" smtClean="0"/>
              <a:t> </a:t>
            </a:r>
            <a:r>
              <a:rPr lang="de-DE" dirty="0" err="1" smtClean="0"/>
              <a:t>benefit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ASF </a:t>
            </a:r>
            <a:r>
              <a:rPr lang="de-DE" dirty="0" err="1" smtClean="0"/>
              <a:t>for</a:t>
            </a:r>
            <a:r>
              <a:rPr lang="de-DE" dirty="0" smtClean="0"/>
              <a:t> warm </a:t>
            </a:r>
          </a:p>
          <a:p>
            <a:r>
              <a:rPr lang="de-DE" dirty="0" err="1" smtClean="0"/>
              <a:t>Regions</a:t>
            </a:r>
            <a:endParaRPr lang="de-DE" dirty="0"/>
          </a:p>
        </p:txBody>
      </p:sp>
      <p:sp>
        <p:nvSpPr>
          <p:cNvPr id="7" name="Rahmen 6"/>
          <p:cNvSpPr/>
          <p:nvPr/>
        </p:nvSpPr>
        <p:spPr>
          <a:xfrm>
            <a:off x="3860800" y="1104901"/>
            <a:ext cx="1219200" cy="1515533"/>
          </a:xfrm>
          <a:prstGeom prst="frame">
            <a:avLst>
              <a:gd name="adj1" fmla="val 193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8" name="Rahmen 7"/>
          <p:cNvSpPr/>
          <p:nvPr/>
        </p:nvSpPr>
        <p:spPr>
          <a:xfrm>
            <a:off x="3865033" y="2743200"/>
            <a:ext cx="2738968" cy="1549399"/>
          </a:xfrm>
          <a:prstGeom prst="frame">
            <a:avLst>
              <a:gd name="adj1" fmla="val 193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9" name="Rahmen 8"/>
          <p:cNvSpPr/>
          <p:nvPr/>
        </p:nvSpPr>
        <p:spPr>
          <a:xfrm>
            <a:off x="6896100" y="1468966"/>
            <a:ext cx="2146300" cy="736601"/>
          </a:xfrm>
          <a:prstGeom prst="frame">
            <a:avLst>
              <a:gd name="adj1" fmla="val 193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0" name="Rahmen 9"/>
          <p:cNvSpPr/>
          <p:nvPr/>
        </p:nvSpPr>
        <p:spPr>
          <a:xfrm>
            <a:off x="3865034" y="4419601"/>
            <a:ext cx="2738966" cy="1540933"/>
          </a:xfrm>
          <a:prstGeom prst="frame">
            <a:avLst>
              <a:gd name="adj1" fmla="val 193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Rahmen 12"/>
          <p:cNvSpPr/>
          <p:nvPr/>
        </p:nvSpPr>
        <p:spPr>
          <a:xfrm>
            <a:off x="6896100" y="3852333"/>
            <a:ext cx="2146300" cy="1011767"/>
          </a:xfrm>
          <a:prstGeom prst="frame">
            <a:avLst>
              <a:gd name="adj1" fmla="val 193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250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ild 15" descr="buildingSensitivity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0" y="1104900"/>
            <a:ext cx="6935582" cy="518001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7850" y="457200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Building</a:t>
            </a:r>
            <a:r>
              <a:rPr lang="en-US" sz="3600" dirty="0" smtClean="0"/>
              <a:t> Parameter Sensitivity</a:t>
            </a:r>
            <a:endParaRPr lang="en-US" sz="3600" dirty="0"/>
          </a:p>
        </p:txBody>
      </p:sp>
      <p:sp>
        <p:nvSpPr>
          <p:cNvPr id="4" name="Textfeld 3"/>
          <p:cNvSpPr txBox="1"/>
          <p:nvPr/>
        </p:nvSpPr>
        <p:spPr>
          <a:xfrm>
            <a:off x="6946900" y="1790700"/>
            <a:ext cx="2197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High </a:t>
            </a:r>
            <a:r>
              <a:rPr lang="de-DE" dirty="0" err="1" smtClean="0"/>
              <a:t>Sensitivity</a:t>
            </a:r>
            <a:r>
              <a:rPr lang="de-DE" dirty="0" smtClean="0"/>
              <a:t> on</a:t>
            </a:r>
          </a:p>
          <a:p>
            <a:r>
              <a:rPr lang="de-DE" dirty="0" err="1" smtClean="0"/>
              <a:t>Heating</a:t>
            </a:r>
            <a:r>
              <a:rPr lang="de-DE" dirty="0" smtClean="0"/>
              <a:t> / </a:t>
            </a:r>
            <a:r>
              <a:rPr lang="de-DE" dirty="0" err="1" smtClean="0"/>
              <a:t>Cooling</a:t>
            </a:r>
            <a:r>
              <a:rPr lang="de-DE" dirty="0" smtClean="0"/>
              <a:t> COP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6946900" y="4406900"/>
            <a:ext cx="2197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Lower</a:t>
            </a:r>
            <a:r>
              <a:rPr lang="de-DE" dirty="0" smtClean="0"/>
              <a:t> </a:t>
            </a:r>
            <a:r>
              <a:rPr lang="de-DE" dirty="0" err="1" smtClean="0"/>
              <a:t>Sensitivity</a:t>
            </a:r>
            <a:r>
              <a:rPr lang="de-DE" dirty="0" smtClean="0"/>
              <a:t> on</a:t>
            </a:r>
          </a:p>
          <a:p>
            <a:r>
              <a:rPr lang="de-DE" dirty="0" err="1" smtClean="0"/>
              <a:t>Lighting</a:t>
            </a:r>
            <a:r>
              <a:rPr lang="de-DE" dirty="0" smtClean="0"/>
              <a:t> </a:t>
            </a:r>
            <a:r>
              <a:rPr lang="de-DE" dirty="0" err="1" smtClean="0"/>
              <a:t>Load</a:t>
            </a:r>
            <a:r>
              <a:rPr lang="de-DE" dirty="0" smtClean="0"/>
              <a:t> and </a:t>
            </a:r>
          </a:p>
          <a:p>
            <a:r>
              <a:rPr lang="de-DE" dirty="0" smtClean="0"/>
              <a:t>Infiltration Rate</a:t>
            </a:r>
            <a:endParaRPr lang="de-DE" dirty="0"/>
          </a:p>
        </p:txBody>
      </p:sp>
      <p:sp>
        <p:nvSpPr>
          <p:cNvPr id="9" name="Rahmen 8"/>
          <p:cNvSpPr/>
          <p:nvPr/>
        </p:nvSpPr>
        <p:spPr>
          <a:xfrm>
            <a:off x="6896100" y="1773766"/>
            <a:ext cx="2146300" cy="960967"/>
          </a:xfrm>
          <a:prstGeom prst="frame">
            <a:avLst>
              <a:gd name="adj1" fmla="val 193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Rahmen 12"/>
          <p:cNvSpPr/>
          <p:nvPr/>
        </p:nvSpPr>
        <p:spPr>
          <a:xfrm>
            <a:off x="6896100" y="4360333"/>
            <a:ext cx="2146300" cy="999067"/>
          </a:xfrm>
          <a:prstGeom prst="frame">
            <a:avLst>
              <a:gd name="adj1" fmla="val 193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5" name="Rahmen 14"/>
          <p:cNvSpPr/>
          <p:nvPr/>
        </p:nvSpPr>
        <p:spPr>
          <a:xfrm>
            <a:off x="440269" y="1054100"/>
            <a:ext cx="3185581" cy="5219700"/>
          </a:xfrm>
          <a:prstGeom prst="frame">
            <a:avLst>
              <a:gd name="adj1" fmla="val 659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7" name="Rahmen 16"/>
          <p:cNvSpPr/>
          <p:nvPr/>
        </p:nvSpPr>
        <p:spPr>
          <a:xfrm>
            <a:off x="3638550" y="1054099"/>
            <a:ext cx="3236385" cy="5219700"/>
          </a:xfrm>
          <a:prstGeom prst="frame">
            <a:avLst>
              <a:gd name="adj1" fmla="val 659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250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 descr="cluster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304800" y="2158008"/>
            <a:ext cx="7277100" cy="393418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7850" y="457200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Cluster Analysis</a:t>
            </a:r>
            <a:endParaRPr lang="en-US" sz="3600" dirty="0"/>
          </a:p>
        </p:txBody>
      </p:sp>
      <p:sp>
        <p:nvSpPr>
          <p:cNvPr id="14" name="Textfeld 13"/>
          <p:cNvSpPr txBox="1"/>
          <p:nvPr/>
        </p:nvSpPr>
        <p:spPr>
          <a:xfrm>
            <a:off x="4470400" y="1206500"/>
            <a:ext cx="29221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3 Clusters</a:t>
            </a:r>
          </a:p>
          <a:p>
            <a:r>
              <a:rPr lang="de-DE" dirty="0" smtClean="0"/>
              <a:t>8 Panels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Radiation</a:t>
            </a:r>
            <a:endParaRPr lang="de-DE" dirty="0" smtClean="0"/>
          </a:p>
          <a:p>
            <a:r>
              <a:rPr lang="de-DE" dirty="0" smtClean="0"/>
              <a:t>1 </a:t>
            </a:r>
            <a:r>
              <a:rPr lang="de-DE" dirty="0" err="1" smtClean="0"/>
              <a:t>Azimuth</a:t>
            </a:r>
            <a:r>
              <a:rPr lang="de-DE" dirty="0" smtClean="0"/>
              <a:t> / 5 </a:t>
            </a:r>
            <a:r>
              <a:rPr lang="de-DE" dirty="0" err="1" smtClean="0"/>
              <a:t>Altitude</a:t>
            </a:r>
            <a:r>
              <a:rPr lang="de-DE" dirty="0" smtClean="0"/>
              <a:t> </a:t>
            </a:r>
            <a:r>
              <a:rPr lang="de-DE" dirty="0" err="1" smtClean="0"/>
              <a:t>Angles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889000" y="1206500"/>
            <a:ext cx="29221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2 Clusters</a:t>
            </a:r>
          </a:p>
          <a:p>
            <a:r>
              <a:rPr lang="de-DE" dirty="0" smtClean="0"/>
              <a:t>10 Panels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Radiation</a:t>
            </a:r>
            <a:endParaRPr lang="de-DE" dirty="0" smtClean="0"/>
          </a:p>
          <a:p>
            <a:r>
              <a:rPr lang="de-DE" dirty="0" smtClean="0"/>
              <a:t>5 </a:t>
            </a:r>
            <a:r>
              <a:rPr lang="de-DE" dirty="0" err="1" smtClean="0"/>
              <a:t>Azimuth</a:t>
            </a:r>
            <a:r>
              <a:rPr lang="de-DE" dirty="0" smtClean="0"/>
              <a:t> / 5 </a:t>
            </a:r>
            <a:r>
              <a:rPr lang="de-DE" dirty="0" err="1" smtClean="0"/>
              <a:t>Altitude</a:t>
            </a:r>
            <a:r>
              <a:rPr lang="de-DE" dirty="0" smtClean="0"/>
              <a:t> </a:t>
            </a:r>
            <a:r>
              <a:rPr lang="de-DE" dirty="0" err="1" smtClean="0"/>
              <a:t>Angles</a:t>
            </a:r>
            <a:endParaRPr lang="de-DE" dirty="0"/>
          </a:p>
        </p:txBody>
      </p:sp>
      <p:sp>
        <p:nvSpPr>
          <p:cNvPr id="16" name="Geschweifte Klammer rechts 15"/>
          <p:cNvSpPr/>
          <p:nvPr/>
        </p:nvSpPr>
        <p:spPr>
          <a:xfrm>
            <a:off x="7594600" y="2298700"/>
            <a:ext cx="355600" cy="2400300"/>
          </a:xfrm>
          <a:prstGeom prst="rightBrace">
            <a:avLst>
              <a:gd name="adj1" fmla="val 40476"/>
              <a:gd name="adj2" fmla="val 50529"/>
            </a:avLst>
          </a:prstGeom>
          <a:ln w="2540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/>
          <p:cNvSpPr txBox="1"/>
          <p:nvPr/>
        </p:nvSpPr>
        <p:spPr>
          <a:xfrm>
            <a:off x="8001000" y="3314700"/>
            <a:ext cx="615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June</a:t>
            </a:r>
            <a:endParaRPr lang="de-DE" dirty="0"/>
          </a:p>
        </p:txBody>
      </p:sp>
      <p:sp>
        <p:nvSpPr>
          <p:cNvPr id="18" name="Geschweifte Klammer rechts 17"/>
          <p:cNvSpPr/>
          <p:nvPr/>
        </p:nvSpPr>
        <p:spPr>
          <a:xfrm>
            <a:off x="7594600" y="4838700"/>
            <a:ext cx="355600" cy="1143000"/>
          </a:xfrm>
          <a:prstGeom prst="rightBrace">
            <a:avLst>
              <a:gd name="adj1" fmla="val 40476"/>
              <a:gd name="adj2" fmla="val 50529"/>
            </a:avLst>
          </a:prstGeom>
          <a:ln w="2540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/>
          <p:cNvSpPr txBox="1"/>
          <p:nvPr/>
        </p:nvSpPr>
        <p:spPr>
          <a:xfrm>
            <a:off x="7959060" y="4940300"/>
            <a:ext cx="11849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Average</a:t>
            </a:r>
            <a:r>
              <a:rPr lang="de-DE" dirty="0" smtClean="0"/>
              <a:t> of</a:t>
            </a:r>
          </a:p>
          <a:p>
            <a:r>
              <a:rPr lang="de-DE" dirty="0" smtClean="0"/>
              <a:t>Mar, Jun, </a:t>
            </a:r>
          </a:p>
          <a:p>
            <a:r>
              <a:rPr lang="de-DE" dirty="0" smtClean="0"/>
              <a:t>Sep, </a:t>
            </a:r>
            <a:r>
              <a:rPr lang="de-DE" dirty="0" err="1" smtClean="0"/>
              <a:t>Dec</a:t>
            </a:r>
            <a:endParaRPr lang="de-DE" dirty="0"/>
          </a:p>
        </p:txBody>
      </p:sp>
      <p:sp>
        <p:nvSpPr>
          <p:cNvPr id="20" name="Textfeld 19"/>
          <p:cNvSpPr txBox="1"/>
          <p:nvPr/>
        </p:nvSpPr>
        <p:spPr>
          <a:xfrm>
            <a:off x="3327400" y="494030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1%</a:t>
            </a: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6781800" y="49403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2.3%</a:t>
            </a:r>
            <a:endParaRPr lang="de-DE" dirty="0"/>
          </a:p>
        </p:txBody>
      </p:sp>
      <p:sp>
        <p:nvSpPr>
          <p:cNvPr id="22" name="Rahmen 21"/>
          <p:cNvSpPr/>
          <p:nvPr/>
        </p:nvSpPr>
        <p:spPr>
          <a:xfrm>
            <a:off x="736600" y="1079500"/>
            <a:ext cx="3340099" cy="5219700"/>
          </a:xfrm>
          <a:prstGeom prst="frame">
            <a:avLst>
              <a:gd name="adj1" fmla="val 659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3" name="Rahmen 22"/>
          <p:cNvSpPr/>
          <p:nvPr/>
        </p:nvSpPr>
        <p:spPr>
          <a:xfrm>
            <a:off x="4178300" y="1079499"/>
            <a:ext cx="3352800" cy="5219700"/>
          </a:xfrm>
          <a:prstGeom prst="frame">
            <a:avLst>
              <a:gd name="adj1" fmla="val 659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250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4400" dirty="0" smtClean="0"/>
              <a:t>Conclusions</a:t>
            </a:r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9450" y="17417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Developed Simulation Framework for the ASF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Successfully combine PV-Electricity Production with Building Energy Demand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Optimal Angles for Single Cluster Found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35705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4400" dirty="0" smtClean="0"/>
              <a:t>Outlook</a:t>
            </a:r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9450" y="17417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Development of RC-Building Energy Simulation Tool </a:t>
            </a:r>
            <a:br>
              <a:rPr lang="en-US" sz="2800" dirty="0" smtClean="0"/>
            </a:br>
            <a:r>
              <a:rPr lang="en-US" sz="2000" dirty="0" smtClean="0"/>
              <a:t>(</a:t>
            </a:r>
            <a:r>
              <a:rPr lang="en-US" sz="2000" dirty="0"/>
              <a:t>C</a:t>
            </a:r>
            <a:r>
              <a:rPr lang="en-US" sz="2000" dirty="0" smtClean="0"/>
              <a:t>ollaboration with Mario and Amr)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Include detailed Efficiency Analysis of PV-Electricity Production</a:t>
            </a:r>
            <a:br>
              <a:rPr lang="en-US" sz="2800" dirty="0" smtClean="0"/>
            </a:br>
            <a:r>
              <a:rPr lang="en-US" sz="2200" dirty="0" smtClean="0"/>
              <a:t>(Collaboration with Johannes)</a:t>
            </a: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Include Energy-Use for Actuation in Simulation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Analyze </a:t>
            </a:r>
            <a:r>
              <a:rPr lang="en-US" sz="2800" dirty="0"/>
              <a:t>R</a:t>
            </a:r>
            <a:r>
              <a:rPr lang="en-US" sz="2800" dirty="0" smtClean="0"/>
              <a:t>esults for different Regions and Building Typologies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Use Multiple Clusters of PV-Panels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83625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9450" y="17417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3566968" y="1206377"/>
            <a:ext cx="4654868" cy="3674895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4400" dirty="0" smtClean="0"/>
              <a:t>Questions?</a:t>
            </a:r>
            <a:endParaRPr lang="en-US" sz="4400" dirty="0"/>
          </a:p>
        </p:txBody>
      </p:sp>
      <p:sp>
        <p:nvSpPr>
          <p:cNvPr id="2" name="Textfeld 1"/>
          <p:cNvSpPr txBox="1"/>
          <p:nvPr/>
        </p:nvSpPr>
        <p:spPr>
          <a:xfrm>
            <a:off x="679450" y="5263828"/>
            <a:ext cx="636853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de-CH" dirty="0" smtClean="0"/>
              <a:t>https</a:t>
            </a:r>
            <a:r>
              <a:rPr lang="de-CH" dirty="0"/>
              <a:t>://github.com/architecture-building-systems/ASF_Simulation</a:t>
            </a: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45225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Adaptive Solar Façade (ASF)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2340876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Individually Actuated Panels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Combines Dynamic Shading </a:t>
            </a:r>
            <a:br>
              <a:rPr lang="en-US" sz="1800" dirty="0" smtClean="0"/>
            </a:br>
            <a:r>
              <a:rPr lang="en-US" sz="1800" dirty="0" smtClean="0"/>
              <a:t>with PV-Electricity Production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 smtClean="0"/>
              <a:t>Needs to be Optimized for Cooling, Heating, Lighting and PV-Electricity Production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28328185"/>
              </p:ext>
            </p:extLst>
          </p:nvPr>
        </p:nvGraphicFramePr>
        <p:xfrm>
          <a:off x="4743450" y="1944914"/>
          <a:ext cx="3771900" cy="2286000"/>
        </p:xfrm>
        <a:graphic>
          <a:graphicData uri="http://schemas.openxmlformats.org/presentationml/2006/ole">
            <p:oleObj spid="_x0000_s1042" name="Acrobat Document" r:id="rId4" imgW="5041900" imgH="3060700" progId="">
              <p:embed/>
            </p:oleObj>
          </a:graphicData>
        </a:graphic>
      </p:graphicFrame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89179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9450" y="17417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Developed Simulation Framework for the ASF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Optimum Angle Combinations Found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Possibility to Include PV-Electricity Production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27050" y="658043"/>
            <a:ext cx="7649804" cy="5191214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77013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9450" y="17417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Developed Simulation Framework for the ASF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Optimum Angle Combinations Found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Possibility to Include PV-Electricity Production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287514" y="794059"/>
            <a:ext cx="8613422" cy="5055198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41670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9450" y="17417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474138" y="1234620"/>
            <a:ext cx="8240174" cy="4168288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43861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9450" y="17417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-528970" y="341085"/>
            <a:ext cx="9578627" cy="5407933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527050" y="5749018"/>
            <a:ext cx="8421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 smtClean="0"/>
              <a:t>Heating</a:t>
            </a:r>
            <a:r>
              <a:rPr lang="de-CH" dirty="0" smtClean="0"/>
              <a:t> COP = 3	</a:t>
            </a:r>
            <a:r>
              <a:rPr lang="de-CH" dirty="0" err="1" smtClean="0"/>
              <a:t>Cooling</a:t>
            </a:r>
            <a:r>
              <a:rPr lang="de-CH" dirty="0" smtClean="0"/>
              <a:t> COP = 3	</a:t>
            </a:r>
            <a:r>
              <a:rPr lang="de-CH" dirty="0" err="1" smtClean="0"/>
              <a:t>Lighting</a:t>
            </a:r>
            <a:r>
              <a:rPr lang="de-CH" dirty="0" smtClean="0"/>
              <a:t> = 3 W/m2	   PV-efficiency = 0.072 </a:t>
            </a: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434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9450" y="17417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7" name="Textfeld 6"/>
          <p:cNvSpPr txBox="1"/>
          <p:nvPr/>
        </p:nvSpPr>
        <p:spPr>
          <a:xfrm>
            <a:off x="527050" y="5749018"/>
            <a:ext cx="8421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 smtClean="0"/>
              <a:t>Heating</a:t>
            </a:r>
            <a:r>
              <a:rPr lang="de-CH" dirty="0" smtClean="0"/>
              <a:t> COP = 0.85   </a:t>
            </a:r>
            <a:r>
              <a:rPr lang="de-CH" dirty="0" err="1" smtClean="0"/>
              <a:t>Cooling</a:t>
            </a:r>
            <a:r>
              <a:rPr lang="de-CH" dirty="0" smtClean="0"/>
              <a:t> COP = 3	</a:t>
            </a:r>
            <a:r>
              <a:rPr lang="de-CH" dirty="0" err="1" smtClean="0"/>
              <a:t>Lighting</a:t>
            </a:r>
            <a:r>
              <a:rPr lang="de-CH" dirty="0" smtClean="0"/>
              <a:t> = 11.74 W/m2</a:t>
            </a:r>
            <a:r>
              <a:rPr lang="de-CH" dirty="0"/>
              <a:t> </a:t>
            </a:r>
            <a:r>
              <a:rPr lang="de-CH" dirty="0" smtClean="0"/>
              <a:t>   PV-efficiency = 0.072 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-498120" y="326571"/>
            <a:ext cx="9511945" cy="5370286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204829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4400" dirty="0" smtClean="0"/>
              <a:t>Conclusions</a:t>
            </a:r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9450" y="17417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Developed Simulation Framework for the ASF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Optimum Angle Combinations Found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Possibility to Include PV-Electricity Production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49645" y="437924"/>
            <a:ext cx="7784360" cy="5823674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16573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4400" dirty="0" smtClean="0"/>
              <a:t>Conclusions</a:t>
            </a:r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9450" y="17417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Developed Simulation Framework for the ASF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Optimum Angle Combinations Found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Possibility to Include PV-Electricity Production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27050" y="335144"/>
            <a:ext cx="7981950" cy="5971496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06326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4400" dirty="0" smtClean="0"/>
              <a:t>Conclusions</a:t>
            </a:r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79450" y="17417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Developed Simulation Framework for the ASF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Optimum Angle Combinations Found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Possibility to Include PV-Electricity Production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549645" y="459696"/>
            <a:ext cx="7784360" cy="5823674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16824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Overview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Introduction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Problem Description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Methodology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Results and Discussion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Conclusions and Outlook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30276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Problem Description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feld 5"/>
          <p:cNvSpPr txBox="1"/>
          <p:nvPr/>
        </p:nvSpPr>
        <p:spPr>
          <a:xfrm>
            <a:off x="570184" y="1943694"/>
            <a:ext cx="75678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 smtClean="0"/>
              <a:t>Optimization</a:t>
            </a:r>
            <a:r>
              <a:rPr lang="de-DE" sz="2400" dirty="0" smtClean="0"/>
              <a:t> Problem</a:t>
            </a:r>
          </a:p>
          <a:p>
            <a:endParaRPr lang="de-DE" sz="2400" dirty="0" smtClean="0"/>
          </a:p>
          <a:p>
            <a:endParaRPr lang="de-DE" sz="2400" dirty="0" smtClean="0"/>
          </a:p>
          <a:p>
            <a:r>
              <a:rPr lang="de-DE" sz="2400" b="1" dirty="0" err="1" smtClean="0"/>
              <a:t>Minimize</a:t>
            </a:r>
            <a:r>
              <a:rPr lang="de-DE" sz="2400" b="1" dirty="0" smtClean="0"/>
              <a:t>:</a:t>
            </a:r>
            <a:r>
              <a:rPr lang="de-DE" sz="2400" dirty="0" smtClean="0"/>
              <a:t>  C </a:t>
            </a:r>
            <a:r>
              <a:rPr lang="de-DE" sz="2400" dirty="0" smtClean="0"/>
              <a:t>+ H + L – PV</a:t>
            </a:r>
          </a:p>
          <a:p>
            <a:endParaRPr lang="de-DE" sz="2400" dirty="0" smtClean="0"/>
          </a:p>
          <a:p>
            <a:endParaRPr lang="de-DE" sz="2400" dirty="0" smtClean="0"/>
          </a:p>
          <a:p>
            <a:r>
              <a:rPr lang="de-DE" sz="2400" dirty="0" smtClean="0"/>
              <a:t>C = </a:t>
            </a:r>
            <a:r>
              <a:rPr lang="de-DE" sz="2400" dirty="0" err="1" smtClean="0"/>
              <a:t>Cooling</a:t>
            </a:r>
            <a:r>
              <a:rPr lang="de-DE" sz="2400" dirty="0" smtClean="0"/>
              <a:t> </a:t>
            </a:r>
            <a:r>
              <a:rPr lang="de-DE" sz="2400" dirty="0" err="1" smtClean="0"/>
              <a:t>Electricity</a:t>
            </a:r>
            <a:r>
              <a:rPr lang="de-DE" sz="2400" dirty="0" smtClean="0"/>
              <a:t> </a:t>
            </a:r>
            <a:r>
              <a:rPr lang="de-DE" sz="2400" dirty="0" err="1" smtClean="0"/>
              <a:t>Demand</a:t>
            </a:r>
            <a:endParaRPr lang="de-DE" sz="2400" dirty="0" smtClean="0"/>
          </a:p>
          <a:p>
            <a:r>
              <a:rPr lang="de-DE" sz="2400" dirty="0" smtClean="0"/>
              <a:t>H = </a:t>
            </a:r>
            <a:r>
              <a:rPr lang="de-DE" sz="2400" dirty="0" err="1" smtClean="0"/>
              <a:t>Heating</a:t>
            </a:r>
            <a:r>
              <a:rPr lang="de-DE" sz="2400" dirty="0" smtClean="0"/>
              <a:t> </a:t>
            </a:r>
            <a:r>
              <a:rPr lang="de-DE" sz="2400" dirty="0" err="1" smtClean="0"/>
              <a:t>Electricity</a:t>
            </a:r>
            <a:r>
              <a:rPr lang="de-DE" sz="2400" dirty="0" smtClean="0"/>
              <a:t> </a:t>
            </a:r>
            <a:r>
              <a:rPr lang="de-DE" sz="2400" dirty="0" err="1" smtClean="0"/>
              <a:t>Demand</a:t>
            </a:r>
            <a:endParaRPr lang="de-DE" sz="2400" dirty="0" smtClean="0"/>
          </a:p>
          <a:p>
            <a:r>
              <a:rPr lang="de-DE" sz="2400" dirty="0" smtClean="0"/>
              <a:t>L = </a:t>
            </a:r>
            <a:r>
              <a:rPr lang="de-DE" sz="2400" dirty="0" err="1" smtClean="0"/>
              <a:t>Lighting</a:t>
            </a:r>
            <a:r>
              <a:rPr lang="de-DE" sz="2400" dirty="0" smtClean="0"/>
              <a:t> </a:t>
            </a:r>
            <a:r>
              <a:rPr lang="de-DE" sz="2400" dirty="0" err="1" smtClean="0"/>
              <a:t>Electricity</a:t>
            </a:r>
            <a:r>
              <a:rPr lang="de-DE" sz="2400" dirty="0" smtClean="0"/>
              <a:t> </a:t>
            </a:r>
            <a:r>
              <a:rPr lang="de-DE" sz="2400" dirty="0" err="1" smtClean="0"/>
              <a:t>Demand</a:t>
            </a:r>
            <a:endParaRPr lang="de-DE" sz="2400" dirty="0" smtClean="0"/>
          </a:p>
          <a:p>
            <a:r>
              <a:rPr lang="de-DE" sz="2400" dirty="0" smtClean="0"/>
              <a:t>PV = </a:t>
            </a:r>
            <a:r>
              <a:rPr lang="de-DE" sz="2400" dirty="0" err="1" smtClean="0"/>
              <a:t>Photovoltaic</a:t>
            </a:r>
            <a:r>
              <a:rPr lang="de-DE" sz="2400" dirty="0" smtClean="0"/>
              <a:t> </a:t>
            </a:r>
            <a:r>
              <a:rPr lang="de-DE" sz="2400" dirty="0" err="1" smtClean="0"/>
              <a:t>Electricity</a:t>
            </a:r>
            <a:r>
              <a:rPr lang="de-DE" sz="2400" dirty="0" smtClean="0"/>
              <a:t> </a:t>
            </a:r>
            <a:r>
              <a:rPr lang="de-DE" sz="2400" dirty="0" err="1" smtClean="0"/>
              <a:t>Production</a:t>
            </a:r>
            <a:endParaRPr lang="de-DE" sz="2400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988782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643678" y="5124649"/>
            <a:ext cx="2876878" cy="419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8" name="Rechteck 17"/>
          <p:cNvSpPr/>
          <p:nvPr/>
        </p:nvSpPr>
        <p:spPr>
          <a:xfrm>
            <a:off x="737846" y="5111054"/>
            <a:ext cx="27238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" b="1" dirty="0" err="1" smtClean="0"/>
              <a:t>Minimize</a:t>
            </a:r>
            <a:r>
              <a:rPr lang="de-DE" sz="2000" dirty="0" smtClean="0"/>
              <a:t>: C + H + L – PV</a:t>
            </a:r>
          </a:p>
        </p:txBody>
      </p:sp>
      <p:pic>
        <p:nvPicPr>
          <p:cNvPr id="16" name="Bild 15" descr="workflow_vertical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4643863" y="1200945"/>
            <a:ext cx="4241800" cy="52451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Methodology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27050" y="1709356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endParaRPr lang="en-US" sz="2000" dirty="0" smtClean="0"/>
          </a:p>
          <a:p>
            <a:r>
              <a:rPr lang="en-US" sz="2000" dirty="0" smtClean="0"/>
              <a:t>Combination Of Different </a:t>
            </a:r>
            <a:br>
              <a:rPr lang="en-US" sz="2000" dirty="0" smtClean="0"/>
            </a:br>
            <a:r>
              <a:rPr lang="en-US" sz="2000" dirty="0" smtClean="0"/>
              <a:t>Tools To Achieve Optimal</a:t>
            </a:r>
            <a:br>
              <a:rPr lang="en-US" sz="2000" dirty="0" smtClean="0"/>
            </a:br>
            <a:r>
              <a:rPr lang="en-US" sz="2000" dirty="0" smtClean="0"/>
              <a:t>Results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2" name="Gerader Verbinder 11"/>
          <p:cNvCxnSpPr/>
          <p:nvPr/>
        </p:nvCxnSpPr>
        <p:spPr>
          <a:xfrm>
            <a:off x="1898438" y="5488993"/>
            <a:ext cx="97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/>
          <p:cNvCxnSpPr/>
          <p:nvPr/>
        </p:nvCxnSpPr>
        <p:spPr>
          <a:xfrm>
            <a:off x="7358733" y="3578261"/>
            <a:ext cx="1089660" cy="290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/>
          <p:cNvCxnSpPr/>
          <p:nvPr/>
        </p:nvCxnSpPr>
        <p:spPr>
          <a:xfrm>
            <a:off x="3048731" y="5488993"/>
            <a:ext cx="31415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/>
          <p:cNvCxnSpPr/>
          <p:nvPr/>
        </p:nvCxnSpPr>
        <p:spPr>
          <a:xfrm>
            <a:off x="5406274" y="4614898"/>
            <a:ext cx="61133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/>
          <p:cNvCxnSpPr/>
          <p:nvPr/>
        </p:nvCxnSpPr>
        <p:spPr>
          <a:xfrm>
            <a:off x="6611751" y="5882378"/>
            <a:ext cx="505424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/>
          <p:cNvCxnSpPr/>
          <p:nvPr/>
        </p:nvCxnSpPr>
        <p:spPr>
          <a:xfrm>
            <a:off x="838200" y="5480050"/>
            <a:ext cx="1000548" cy="8943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8"/>
          <p:cNvCxnSpPr/>
          <p:nvPr/>
        </p:nvCxnSpPr>
        <p:spPr>
          <a:xfrm>
            <a:off x="5403169" y="3575165"/>
            <a:ext cx="61133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74516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ubtitle 2"/>
          <p:cNvSpPr txBox="1">
            <a:spLocks/>
          </p:cNvSpPr>
          <p:nvPr/>
        </p:nvSpPr>
        <p:spPr>
          <a:xfrm>
            <a:off x="527050" y="1025753"/>
            <a:ext cx="7829550" cy="5635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GT Pressura Bold" panose="02000506020000020004" pitchFamily="50" charset="0"/>
                <a:ea typeface="+mn-ea"/>
                <a:cs typeface="+mn-cs"/>
              </a:rPr>
              <a:t>Parametric Model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GT Pressura Bold" panose="02000506020000020004" pitchFamily="50" charset="0"/>
              <a:ea typeface="+mn-ea"/>
              <a:cs typeface="+mn-cs"/>
            </a:endParaRPr>
          </a:p>
        </p:txBody>
      </p:sp>
      <p:pic>
        <p:nvPicPr>
          <p:cNvPr id="24" name="Bild 23" descr="parametricModel2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0" y="2017713"/>
            <a:ext cx="9144000" cy="3914775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74516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Case Study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476250" y="1493456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Single Zone </a:t>
            </a:r>
            <a:r>
              <a:rPr lang="en-US" sz="2000" dirty="0"/>
              <a:t>O</a:t>
            </a:r>
            <a:r>
              <a:rPr lang="en-US" sz="2000" dirty="0" smtClean="0"/>
              <a:t>ffice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Simulation for One </a:t>
            </a:r>
            <a:r>
              <a:rPr lang="en-US" sz="2000" dirty="0"/>
              <a:t>Y</a:t>
            </a:r>
            <a:r>
              <a:rPr lang="en-US" sz="2000" dirty="0" smtClean="0"/>
              <a:t>ear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Weather File for </a:t>
            </a:r>
            <a:r>
              <a:rPr lang="en-US" sz="2000" dirty="0" err="1" smtClean="0"/>
              <a:t>Kloten</a:t>
            </a:r>
            <a:r>
              <a:rPr lang="en-US" sz="2000" dirty="0" smtClean="0"/>
              <a:t>-Zurich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Heating COP: 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Cooling COP: 3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Lighting Load: 11.74 W/m</a:t>
            </a:r>
            <a:r>
              <a:rPr lang="en-US" sz="2000" baseline="30000" dirty="0" smtClean="0"/>
              <a:t>2 </a:t>
            </a:r>
            <a:endParaRPr lang="en-US" sz="2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Infiltration Rate: 1/h</a:t>
            </a:r>
          </a:p>
          <a:p>
            <a:pPr marL="457200" indent="-457200"/>
            <a:endParaRPr lang="en-US" sz="2000" baseline="30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aseline="30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800" y="1054739"/>
            <a:ext cx="3934460" cy="2625023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205826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1161187"/>
          </a:xfrm>
        </p:spPr>
        <p:txBody>
          <a:bodyPr>
            <a:noAutofit/>
          </a:bodyPr>
          <a:lstStyle/>
          <a:p>
            <a:r>
              <a:rPr lang="en-US" sz="3600" dirty="0" smtClean="0"/>
              <a:t>Radiation and PV analysis</a:t>
            </a:r>
          </a:p>
          <a:p>
            <a:r>
              <a:rPr lang="en-US" sz="2800" dirty="0" smtClean="0"/>
              <a:t>(Collaboration with Johannes) 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Radiation Analysis with Ladybug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Includes Self-Shading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Detailed PV simulation</a:t>
            </a:r>
            <a:br>
              <a:rPr lang="en-US" sz="2000" dirty="0" smtClean="0"/>
            </a:br>
            <a:r>
              <a:rPr lang="en-US" sz="2000" dirty="0" smtClean="0"/>
              <a:t>with Python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endParaRPr lang="en-US" sz="2800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4761140" y="5754852"/>
            <a:ext cx="533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I</a:t>
            </a:r>
            <a:r>
              <a:rPr lang="de-CH" dirty="0" smtClean="0"/>
              <a:t>nsolation </a:t>
            </a:r>
            <a:r>
              <a:rPr lang="de-CH" dirty="0" err="1" smtClean="0"/>
              <a:t>from</a:t>
            </a:r>
            <a:r>
              <a:rPr lang="de-CH" dirty="0" smtClean="0"/>
              <a:t> </a:t>
            </a:r>
            <a:r>
              <a:rPr lang="en-US" dirty="0" smtClean="0"/>
              <a:t>12:</a:t>
            </a:r>
            <a:r>
              <a:rPr lang="en-US" dirty="0" smtClean="0"/>
              <a:t>00-</a:t>
            </a:r>
            <a:r>
              <a:rPr lang="en-US" dirty="0" smtClean="0"/>
              <a:t>13:</a:t>
            </a:r>
            <a:r>
              <a:rPr lang="en-US" dirty="0" smtClean="0"/>
              <a:t>00 on</a:t>
            </a:r>
            <a:r>
              <a:rPr lang="en-US" dirty="0" smtClean="0"/>
              <a:t> </a:t>
            </a:r>
            <a:r>
              <a:rPr lang="en-US" dirty="0" smtClean="0"/>
              <a:t>August</a:t>
            </a:r>
            <a:r>
              <a:rPr lang="en-US" dirty="0" smtClean="0"/>
              <a:t> 11</a:t>
            </a:r>
            <a:endParaRPr lang="de-CH" dirty="0"/>
          </a:p>
        </p:txBody>
      </p:sp>
      <p:pic>
        <p:nvPicPr>
          <p:cNvPr id="7" name="Bild 6" descr="Radiation_Results_aug11_1200_1300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3797300" y="2860542"/>
            <a:ext cx="4991100" cy="2686182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4096701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7050" y="1025753"/>
            <a:ext cx="7829550" cy="563561"/>
          </a:xfrm>
        </p:spPr>
        <p:txBody>
          <a:bodyPr>
            <a:noAutofit/>
          </a:bodyPr>
          <a:lstStyle/>
          <a:p>
            <a:r>
              <a:rPr lang="en-US" sz="3600" dirty="0" smtClean="0"/>
              <a:t>Optimum Altitude Angles of Panels 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3BD6A-D1B6-41B8-B9F3-0CBA5F2F171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7050" y="1589314"/>
            <a:ext cx="7829550" cy="4107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GT Pressura Bold" panose="02000506020000020004" pitchFamily="50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/>
          </a:p>
        </p:txBody>
      </p:sp>
      <p:pic>
        <p:nvPicPr>
          <p:cNvPr id="6" name="Bild 5" descr="monthly_altitude.pdf"/>
          <p:cNvPicPr>
            <a:picLocks noChangeAspect="1"/>
          </p:cNvPicPr>
          <p:nvPr/>
        </p:nvPicPr>
        <mc:AlternateContent>
          <mc:Choice xmlns:ma="http://schemas.microsoft.com/office/mac/drawingml/2008/main" Requires="ma">
            <p:blipFill>
              <a:blip r:embed="rId3"/>
              <a:stretch>
                <a:fillRect/>
              </a:stretch>
            </p:blipFill>
          </mc:Choice>
          <mc:Fallback>
            <p:blipFill>
              <a:blip r:embed="rId4"/>
              <a:stretch>
                <a:fillRect/>
              </a:stretch>
            </p:blipFill>
          </mc:Fallback>
        </mc:AlternateContent>
        <p:spPr>
          <a:xfrm>
            <a:off x="0" y="1658938"/>
            <a:ext cx="9144000" cy="4556125"/>
          </a:xfrm>
          <a:prstGeom prst="rect">
            <a:avLst/>
          </a:prstGeom>
        </p:spPr>
      </p:pic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250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a="http://schemas.openxmlformats.org/drawingml/2006/main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a="http://schemas.openxmlformats.org/drawingml/2006/main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621</Words>
  <Application>Microsoft Macintosh PowerPoint</Application>
  <PresentationFormat>Bildschirmpräsentation (4:3)</PresentationFormat>
  <Paragraphs>291</Paragraphs>
  <Slides>27</Slides>
  <Notes>27</Notes>
  <HiddenSlides>0</HiddenSlides>
  <MMClips>0</MMClips>
  <ScaleCrop>false</ScaleCrop>
  <HeadingPairs>
    <vt:vector size="6" baseType="variant">
      <vt:variant>
        <vt:lpstr>Entwurfsvorlage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29" baseType="lpstr">
      <vt:lpstr>Office Theme</vt:lpstr>
      <vt:lpstr>Acrobat Document</vt:lpstr>
      <vt:lpstr>Numerical Energy Analysis of PV Modules as Adaptive Building Shading Systems</vt:lpstr>
      <vt:lpstr>Folie 2</vt:lpstr>
      <vt:lpstr>Folie 3</vt:lpstr>
      <vt:lpstr>Folie 4</vt:lpstr>
      <vt:lpstr>Folie 5</vt:lpstr>
      <vt:lpstr>Folie 6</vt:lpstr>
      <vt:lpstr>Folie 7</vt:lpstr>
      <vt:lpstr>Folie 8</vt:lpstr>
      <vt:lpstr>Folie 9</vt:lpstr>
      <vt:lpstr>Folie 10</vt:lpstr>
      <vt:lpstr>Folie 11</vt:lpstr>
      <vt:lpstr>Folie 12</vt:lpstr>
      <vt:lpstr>Folie 13</vt:lpstr>
      <vt:lpstr>Folie 14</vt:lpstr>
      <vt:lpstr>Folie 15</vt:lpstr>
      <vt:lpstr>Folie 16</vt:lpstr>
      <vt:lpstr>Folie 17</vt:lpstr>
      <vt:lpstr>Folie 18</vt:lpstr>
      <vt:lpstr>Folie 19</vt:lpstr>
      <vt:lpstr>Folie 20</vt:lpstr>
      <vt:lpstr>Folie 21</vt:lpstr>
      <vt:lpstr>Folie 22</vt:lpstr>
      <vt:lpstr>Folie 23</vt:lpstr>
      <vt:lpstr>Folie 24</vt:lpstr>
      <vt:lpstr>Folie 25</vt:lpstr>
      <vt:lpstr>Folie 26</vt:lpstr>
      <vt:lpstr>Folie 27</vt:lpstr>
    </vt:vector>
  </TitlesOfParts>
  <Company>ETH Zuerich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marifrei</dc:creator>
  <cp:lastModifiedBy>Jeremias Schmidli</cp:lastModifiedBy>
  <cp:revision>49</cp:revision>
  <dcterms:created xsi:type="dcterms:W3CDTF">2016-05-15T18:34:35Z</dcterms:created>
  <dcterms:modified xsi:type="dcterms:W3CDTF">2016-05-17T10:01:58Z</dcterms:modified>
</cp:coreProperties>
</file>